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7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70C57-BCB9-4607-8012-8C551859796F}" type="datetime1">
              <a:rPr lang="en-US"/>
              <a:pPr>
                <a:defRPr/>
              </a:pPr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Abuel Makarem &amp; Dr. Sanna Al-Sharawy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BF199-A6BC-48D8-9FD6-937D542DB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BF1BFB2-4C45-4EB0-8486-DFF79CE5CE6A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23A25A6-3BEC-4152-8485-E222826186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Thyroid, Parathyroid and Suprarenal Glands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5410200"/>
            <a:ext cx="3048000" cy="964722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rgbClr val="0070C0"/>
                </a:solidFill>
              </a:rPr>
              <a:t>Dr</a:t>
            </a:r>
            <a:r>
              <a:rPr lang="en-US" sz="2400" dirty="0" smtClean="0">
                <a:solidFill>
                  <a:srgbClr val="0070C0"/>
                </a:solidFill>
              </a:rPr>
              <a:t> Rania </a:t>
            </a:r>
            <a:r>
              <a:rPr lang="en-US" sz="2400" dirty="0" err="1" smtClean="0">
                <a:solidFill>
                  <a:srgbClr val="0070C0"/>
                </a:solidFill>
              </a:rPr>
              <a:t>Gabr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66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2057400"/>
            <a:ext cx="2743200" cy="4572000"/>
          </a:xfr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en-US" sz="2000" b="1" u="sng" dirty="0" smtClean="0"/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Anterolaterally: (4 S).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8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solidFill>
                  <a:srgbClr val="002060"/>
                </a:solidFill>
              </a:rPr>
              <a:t>1. </a:t>
            </a:r>
            <a:r>
              <a:rPr lang="en-US" sz="9600" dirty="0" err="1" smtClean="0">
                <a:solidFill>
                  <a:srgbClr val="002060"/>
                </a:solidFill>
              </a:rPr>
              <a:t>Sternothyroid</a:t>
            </a:r>
            <a:r>
              <a:rPr lang="en-US" sz="9600" dirty="0" smtClean="0">
                <a:solidFill>
                  <a:srgbClr val="00206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96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solidFill>
                  <a:srgbClr val="002060"/>
                </a:solidFill>
              </a:rPr>
              <a:t>2. </a:t>
            </a:r>
            <a:r>
              <a:rPr lang="en-US" sz="9600" dirty="0" err="1" smtClean="0">
                <a:solidFill>
                  <a:srgbClr val="002060"/>
                </a:solidFill>
              </a:rPr>
              <a:t>Sternohyoid</a:t>
            </a:r>
            <a:r>
              <a:rPr lang="en-US" sz="9600" dirty="0" smtClean="0">
                <a:solidFill>
                  <a:srgbClr val="00206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96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solidFill>
                  <a:srgbClr val="002060"/>
                </a:solidFill>
              </a:rPr>
              <a:t>3. Superior  belly of </a:t>
            </a:r>
            <a:r>
              <a:rPr lang="en-US" sz="9600" dirty="0" err="1" smtClean="0">
                <a:solidFill>
                  <a:srgbClr val="002060"/>
                </a:solidFill>
              </a:rPr>
              <a:t>omohyoid</a:t>
            </a:r>
            <a:endParaRPr lang="en-US" sz="96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9600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solidFill>
                  <a:srgbClr val="002060"/>
                </a:solidFill>
              </a:rPr>
              <a:t>4. Sternomastoid.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88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en-US" sz="96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en-US" sz="2000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000" dirty="0" smtClean="0"/>
              <a:t> </a:t>
            </a:r>
          </a:p>
        </p:txBody>
      </p:sp>
      <p:pic>
        <p:nvPicPr>
          <p:cNvPr id="18435" name="Picture 6" descr="E:\dad\Student Gray\8. Head and neck\F66122-008-f1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4"/>
          <a:stretch>
            <a:fillRect/>
          </a:stretch>
        </p:blipFill>
        <p:spPr bwMode="auto">
          <a:xfrm>
            <a:off x="3048000" y="152400"/>
            <a:ext cx="5867400" cy="6477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7620000" y="3886200"/>
            <a:ext cx="1295400" cy="304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048000" y="4495800"/>
            <a:ext cx="1066800" cy="304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048000" y="3733800"/>
            <a:ext cx="1066800" cy="304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533400"/>
            <a:ext cx="24384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 smtClean="0"/>
              <a:t>RELATIONs</a:t>
            </a:r>
            <a:endParaRPr lang="en-US" sz="2400" b="1" dirty="0"/>
          </a:p>
          <a:p>
            <a:pPr algn="ctr">
              <a:defRPr/>
            </a:pPr>
            <a:r>
              <a:rPr lang="en-US" sz="2400" b="1" dirty="0"/>
              <a:t> OF </a:t>
            </a:r>
          </a:p>
          <a:p>
            <a:pPr algn="ctr">
              <a:defRPr/>
            </a:pPr>
            <a:r>
              <a:rPr lang="en-US" sz="2400" b="1" dirty="0"/>
              <a:t>THE THYROID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B9E058-A218-42D5-A8EE-053492387198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267200" cy="5845314"/>
          </a:xfrm>
          <a:solidFill>
            <a:schemeClr val="bg1"/>
          </a:solidFill>
          <a:ln w="28575"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900" b="1" dirty="0" smtClean="0"/>
              <a:t>: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b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1-Superior thyroid artery: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From the </a:t>
            </a:r>
            <a:r>
              <a:rPr lang="en-US" sz="9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external carotid artery 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It descends to the upper pole of the lobe, with the </a:t>
            </a:r>
            <a:r>
              <a:rPr lang="en-US" sz="9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external laryngeal nerve.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It runs along the</a:t>
            </a:r>
            <a:r>
              <a:rPr lang="en-US" sz="9600" u="sng" dirty="0" smtClean="0">
                <a:latin typeface="Times New Roman" pitchFamily="18" charset="0"/>
                <a:cs typeface="Times New Roman" pitchFamily="18" charset="0"/>
              </a:rPr>
              <a:t> upper border of the isthmus 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to anastomosis with its fellow.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9600" b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Thyroidea ima artery: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If present, it arises from </a:t>
            </a:r>
            <a:r>
              <a:rPr lang="en-US" sz="9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aortic arch 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or from 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brachiocephalic artery.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It ascends in front of the trachea to  reach the  isthmus.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en-US" sz="9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en-US" sz="96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9600" dirty="0" smtClean="0"/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en-US" sz="96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US" sz="96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9600" dirty="0" smtClean="0"/>
              <a:t>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en-US" sz="9600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"/>
              <a:defRPr/>
            </a:pPr>
            <a:endParaRPr lang="en-US" sz="900" dirty="0" smtClean="0"/>
          </a:p>
        </p:txBody>
      </p:sp>
      <p:pic>
        <p:nvPicPr>
          <p:cNvPr id="21507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4082" b="6268"/>
          <a:stretch>
            <a:fillRect/>
          </a:stretch>
        </p:blipFill>
        <p:spPr>
          <a:xfrm>
            <a:off x="4322618" y="152400"/>
            <a:ext cx="4800600" cy="6477000"/>
          </a:xfr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8600" y="152400"/>
            <a:ext cx="381000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u="sng" dirty="0">
                <a:solidFill>
                  <a:srgbClr val="FF0000"/>
                </a:solidFill>
              </a:rPr>
              <a:t>ARTERIAL SUPPLY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EB8FE9-EF8A-4197-A026-E1ED9C15C249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1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0"/>
            <a:ext cx="3200400" cy="6553200"/>
          </a:xfrm>
          <a:solidFill>
            <a:schemeClr val="bg1"/>
          </a:solidFill>
          <a:ln w="28575">
            <a:noFill/>
          </a:ln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400" b="1" u="sng" dirty="0" smtClean="0">
                <a:solidFill>
                  <a:srgbClr val="FF00FF"/>
                </a:solidFill>
              </a:rPr>
              <a:t>3-Inferior thyroid artery</a:t>
            </a:r>
          </a:p>
          <a:p>
            <a:pPr eaLnBrk="1" hangingPunct="1">
              <a:lnSpc>
                <a:spcPct val="110000"/>
              </a:lnSpc>
              <a:buFont typeface="Wingdings 2" pitchFamily="18" charset="2"/>
              <a:buNone/>
              <a:defRPr/>
            </a:pPr>
            <a:r>
              <a:rPr lang="en-US" sz="2400" dirty="0" smtClean="0"/>
              <a:t>From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thyrocervical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baseline="30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part of subclavian artery,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ascends behind the gland to the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level of cricoid cartilage.</a:t>
            </a:r>
          </a:p>
          <a:p>
            <a:pPr eaLnBrk="1" hangingPunct="1">
              <a:lnSpc>
                <a:spcPct val="110000"/>
              </a:lnSpc>
              <a:buFont typeface="Wingdings 2" pitchFamily="18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curves medially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behind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carotid sheath. </a:t>
            </a:r>
          </a:p>
          <a:p>
            <a:pPr eaLnBrk="1" hangingPunct="1">
              <a:lnSpc>
                <a:spcPct val="110000"/>
              </a:lnSpc>
              <a:buFont typeface="Wingdings 2" pitchFamily="18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Then it reaches the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aspect of the gland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&amp; descends downwards.</a:t>
            </a:r>
          </a:p>
          <a:p>
            <a:pPr eaLnBrk="1" hangingPunct="1">
              <a:lnSpc>
                <a:spcPct val="110000"/>
              </a:lnSpc>
              <a:buFont typeface="Wingdings 2" pitchFamily="18" charset="2"/>
              <a:buNone/>
              <a:defRPr/>
            </a:pP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recurrent laryngeal nerve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crosses either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in front </a:t>
            </a:r>
            <a:r>
              <a:rPr lang="en-US" sz="2400" dirty="0" smtClean="0"/>
              <a:t>or </a:t>
            </a:r>
            <a:r>
              <a:rPr lang="en-US" sz="2400" u="sng" dirty="0" smtClean="0"/>
              <a:t>behind </a:t>
            </a:r>
            <a:r>
              <a:rPr lang="en-US" sz="2400" dirty="0" smtClean="0"/>
              <a:t>it.</a:t>
            </a:r>
          </a:p>
        </p:txBody>
      </p:sp>
      <p:sp>
        <p:nvSpPr>
          <p:cNvPr id="7" name="Oval 6"/>
          <p:cNvSpPr/>
          <p:nvPr/>
        </p:nvSpPr>
        <p:spPr>
          <a:xfrm>
            <a:off x="8458200" y="4495800"/>
            <a:ext cx="46038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532" name="Picture 7" descr="E:\dad\Student Gray\8. Head and neck\F66122-008-f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6" t="5479" r="14545" b="4111"/>
          <a:stretch>
            <a:fillRect/>
          </a:stretch>
        </p:blipFill>
        <p:spPr bwMode="auto">
          <a:xfrm>
            <a:off x="3387436" y="20782"/>
            <a:ext cx="5791200" cy="6019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429000" y="2057400"/>
            <a:ext cx="1524000" cy="533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8D3BB-2F3F-4C6A-822E-17A5EF4C3207}" type="slidenum">
              <a:rPr lang="ar-SA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26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5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6"/>
          <p:cNvSpPr>
            <a:spLocks noChangeShapeType="1"/>
          </p:cNvSpPr>
          <p:nvPr/>
        </p:nvSpPr>
        <p:spPr bwMode="auto">
          <a:xfrm>
            <a:off x="3614738" y="1552575"/>
            <a:ext cx="355600" cy="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" name="Line 7"/>
          <p:cNvSpPr>
            <a:spLocks noChangeShapeType="1"/>
          </p:cNvSpPr>
          <p:nvPr/>
        </p:nvSpPr>
        <p:spPr bwMode="auto">
          <a:xfrm>
            <a:off x="3878263" y="1196975"/>
            <a:ext cx="355600" cy="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Line 8"/>
          <p:cNvSpPr>
            <a:spLocks noChangeShapeType="1"/>
          </p:cNvSpPr>
          <p:nvPr/>
        </p:nvSpPr>
        <p:spPr bwMode="auto">
          <a:xfrm>
            <a:off x="3652838" y="1925638"/>
            <a:ext cx="355600" cy="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304800" y="914400"/>
            <a:ext cx="8001000" cy="156966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0000CC"/>
                </a:solidFill>
              </a:rPr>
              <a:t>1-Superior thyroid vein          internal jugular vein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  <a:p>
            <a:pPr eaLnBrk="1" hangingPunct="1"/>
            <a:r>
              <a:rPr lang="en-US" sz="2400" b="1" dirty="0">
                <a:solidFill>
                  <a:srgbClr val="0000CC"/>
                </a:solidFill>
              </a:rPr>
              <a:t>2- Middle thyroid vein             internal jugular vein</a:t>
            </a:r>
          </a:p>
          <a:p>
            <a:pPr eaLnBrk="1" hangingPunct="1"/>
            <a:r>
              <a:rPr lang="en-US" sz="2400" b="1" dirty="0">
                <a:solidFill>
                  <a:srgbClr val="0000CC"/>
                </a:solidFill>
              </a:rPr>
              <a:t>3- Inferior thyroid </a:t>
            </a:r>
            <a:r>
              <a:rPr lang="en-US" sz="2400" b="1" dirty="0" err="1" smtClean="0">
                <a:solidFill>
                  <a:srgbClr val="0000CC"/>
                </a:solidFill>
              </a:rPr>
              <a:t>veinunite</a:t>
            </a:r>
            <a:r>
              <a:rPr lang="en-US" sz="2400" b="1" dirty="0" smtClean="0">
                <a:solidFill>
                  <a:srgbClr val="0000CC"/>
                </a:solidFill>
              </a:rPr>
              <a:t>         </a:t>
            </a:r>
            <a:r>
              <a:rPr lang="en-US" sz="2400" b="1" dirty="0">
                <a:solidFill>
                  <a:srgbClr val="0000CC"/>
                </a:solidFill>
              </a:rPr>
              <a:t>left brachiocephalic vein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828800" y="152400"/>
            <a:ext cx="5867400" cy="64611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0000CC"/>
                </a:solidFill>
              </a:rPr>
              <a:t>Veins of Thyroid Gland</a:t>
            </a:r>
          </a:p>
        </p:txBody>
      </p:sp>
      <p:sp>
        <p:nvSpPr>
          <p:cNvPr id="23559" name="Text Box 12"/>
          <p:cNvSpPr txBox="1">
            <a:spLocks noChangeArrowheads="1"/>
          </p:cNvSpPr>
          <p:nvPr/>
        </p:nvSpPr>
        <p:spPr bwMode="auto">
          <a:xfrm>
            <a:off x="381000" y="2971800"/>
            <a:ext cx="2667000" cy="22463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/>
              <a:t>Lymph Of the Thyroid Gland:</a:t>
            </a:r>
          </a:p>
          <a:p>
            <a:pPr eaLnBrk="1" hangingPunct="1"/>
            <a:r>
              <a:rPr lang="en-US" sz="2800" b="1">
                <a:solidFill>
                  <a:srgbClr val="00CC00"/>
                </a:solidFill>
              </a:rPr>
              <a:t>Deep cervical &amp; paratracheal</a:t>
            </a:r>
          </a:p>
        </p:txBody>
      </p:sp>
      <p:pic>
        <p:nvPicPr>
          <p:cNvPr id="23560" name="Picture 4" descr="E:\dad\Student Gray\8. Head and neck\F66122-008-f214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" b="5978"/>
          <a:stretch>
            <a:fillRect/>
          </a:stretch>
        </p:blipFill>
        <p:spPr>
          <a:xfrm>
            <a:off x="3200400" y="2209800"/>
            <a:ext cx="5715000" cy="4419600"/>
          </a:xfr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5986E5-4579-4022-90AE-70ADDBE40CF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2" name="Right Arrow 1"/>
          <p:cNvSpPr/>
          <p:nvPr/>
        </p:nvSpPr>
        <p:spPr>
          <a:xfrm>
            <a:off x="4273296" y="1904524"/>
            <a:ext cx="83210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614738" y="2743200"/>
            <a:ext cx="1414462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667481" y="4885604"/>
            <a:ext cx="1247919" cy="3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3600" b="1" u="sng" dirty="0">
                <a:solidFill>
                  <a:srgbClr val="0070C0"/>
                </a:solidFill>
              </a:rPr>
              <a:t>Nerves</a:t>
            </a:r>
            <a:r>
              <a:rPr lang="en-US" sz="3600" b="1" dirty="0" smtClean="0">
                <a:solidFill>
                  <a:srgbClr val="0070C0"/>
                </a:solidFill>
              </a:rPr>
              <a:t>:</a:t>
            </a:r>
          </a:p>
          <a:p>
            <a:endParaRPr lang="en-US" sz="3600" b="1" dirty="0">
              <a:solidFill>
                <a:srgbClr val="0070C0"/>
              </a:solidFill>
            </a:endParaRPr>
          </a:p>
          <a:p>
            <a:r>
              <a:rPr lang="en-US" dirty="0"/>
              <a:t>	</a:t>
            </a:r>
            <a:r>
              <a:rPr lang="en-US" sz="3200" dirty="0"/>
              <a:t>Sympathetic fibers from superior, middle, and inferior cervical ganglia reach the gland through </a:t>
            </a:r>
            <a:r>
              <a:rPr lang="en-US" sz="3200" dirty="0" smtClean="0"/>
              <a:t>the </a:t>
            </a:r>
          </a:p>
          <a:p>
            <a:r>
              <a:rPr lang="en-US" sz="3200" dirty="0" smtClean="0"/>
              <a:t>1- laryngeal </a:t>
            </a:r>
            <a:r>
              <a:rPr lang="en-US" sz="3200" dirty="0"/>
              <a:t>and </a:t>
            </a:r>
            <a:endParaRPr lang="en-US" sz="3200" dirty="0" smtClean="0"/>
          </a:p>
          <a:p>
            <a:r>
              <a:rPr lang="en-US" sz="3200" dirty="0" smtClean="0"/>
              <a:t>2- cardiac </a:t>
            </a:r>
            <a:r>
              <a:rPr lang="en-US" sz="3200" dirty="0"/>
              <a:t>branches of the </a:t>
            </a:r>
            <a:r>
              <a:rPr lang="en-US" sz="3200" dirty="0" err="1">
                <a:solidFill>
                  <a:srgbClr val="FF0000"/>
                </a:solidFill>
              </a:rPr>
              <a:t>vagus</a:t>
            </a:r>
            <a:r>
              <a:rPr lang="en-US" sz="3200" dirty="0">
                <a:solidFill>
                  <a:srgbClr val="FF0000"/>
                </a:solidFill>
              </a:rPr>
              <a:t> nerve</a:t>
            </a:r>
          </a:p>
        </p:txBody>
      </p:sp>
    </p:spTree>
    <p:extLst>
      <p:ext uri="{BB962C8B-B14F-4D97-AF65-F5344CB8AC3E}">
        <p14:creationId xmlns:p14="http://schemas.microsoft.com/office/powerpoint/2010/main" val="76862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sz="half" idx="1"/>
          </p:nvPr>
        </p:nvSpPr>
        <p:spPr>
          <a:xfrm>
            <a:off x="152400" y="838200"/>
            <a:ext cx="4114800" cy="5867400"/>
          </a:xfrm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chemeClr val="tx1"/>
                </a:solidFill>
              </a:rPr>
              <a:t>small ovoid bodies, about 6 mm. long.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200" b="1" dirty="0" smtClean="0">
                <a:solidFill>
                  <a:srgbClr val="00B0F0"/>
                </a:solidFill>
              </a:rPr>
              <a:t>They lie </a:t>
            </a:r>
            <a:r>
              <a:rPr lang="en-US" sz="2200" u="sng" dirty="0" smtClean="0">
                <a:solidFill>
                  <a:schemeClr val="tx1"/>
                </a:solidFill>
              </a:rPr>
              <a:t>within the </a:t>
            </a:r>
            <a:r>
              <a:rPr lang="en-US" sz="2200" u="sng" dirty="0" err="1" smtClean="0">
                <a:solidFill>
                  <a:schemeClr val="tx1"/>
                </a:solidFill>
              </a:rPr>
              <a:t>fascial</a:t>
            </a:r>
            <a:r>
              <a:rPr lang="en-US" sz="2200" u="sng" dirty="0" smtClean="0">
                <a:solidFill>
                  <a:schemeClr val="tx1"/>
                </a:solidFill>
              </a:rPr>
              <a:t> capsule</a:t>
            </a:r>
            <a:r>
              <a:rPr lang="en-US" sz="2200" dirty="0" smtClean="0">
                <a:solidFill>
                  <a:schemeClr val="tx1"/>
                </a:solidFill>
              </a:rPr>
              <a:t> of the gland</a:t>
            </a:r>
            <a:r>
              <a:rPr lang="en-US" sz="2200" dirty="0" smtClean="0"/>
              <a:t>, </a:t>
            </a:r>
            <a:r>
              <a:rPr lang="en-US" sz="2200" dirty="0" smtClean="0">
                <a:solidFill>
                  <a:schemeClr val="tx1"/>
                </a:solidFill>
              </a:rPr>
              <a:t>(between the 2 membranes).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200" b="1" i="1" dirty="0" smtClean="0">
                <a:solidFill>
                  <a:srgbClr val="FF0000"/>
                </a:solidFill>
              </a:rPr>
              <a:t>2 superior parathyroid </a:t>
            </a:r>
            <a:r>
              <a:rPr lang="en-US" sz="2200" dirty="0" smtClean="0">
                <a:solidFill>
                  <a:schemeClr val="tx1"/>
                </a:solidFill>
              </a:rPr>
              <a:t>has a constant position at the </a:t>
            </a:r>
            <a:r>
              <a:rPr lang="en-US" sz="2200" u="sng" dirty="0" smtClean="0">
                <a:solidFill>
                  <a:schemeClr val="tx1"/>
                </a:solidFill>
              </a:rPr>
              <a:t>middle of posterior border of </a:t>
            </a:r>
            <a:r>
              <a:rPr lang="en-US" sz="2200" dirty="0" smtClean="0">
                <a:solidFill>
                  <a:schemeClr val="tx1"/>
                </a:solidFill>
              </a:rPr>
              <a:t>the gland.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200" b="1" i="1" dirty="0" smtClean="0">
                <a:solidFill>
                  <a:srgbClr val="FF0000"/>
                </a:solidFill>
              </a:rPr>
              <a:t>2 inferior parathyroid </a:t>
            </a:r>
            <a:r>
              <a:rPr lang="en-US" sz="2200" dirty="0" smtClean="0">
                <a:solidFill>
                  <a:schemeClr val="tx1"/>
                </a:solidFill>
              </a:rPr>
              <a:t>usually at the </a:t>
            </a:r>
            <a:r>
              <a:rPr lang="en-US" sz="2200" u="sng" dirty="0" smtClean="0">
                <a:solidFill>
                  <a:schemeClr val="tx1"/>
                </a:solidFill>
              </a:rPr>
              <a:t>level of the inferior pole</a:t>
            </a:r>
            <a:r>
              <a:rPr lang="en-US" sz="2200" u="sng" dirty="0" smtClean="0"/>
              <a:t>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sometimes lie </a:t>
            </a:r>
            <a:r>
              <a:rPr lang="en-US" sz="2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within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thyroid tissue or sometimes </a:t>
            </a:r>
            <a:r>
              <a:rPr lang="en-US" sz="2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outside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fascial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capsule</a:t>
            </a:r>
            <a:r>
              <a:rPr lang="en-US" sz="2200" dirty="0" smtClean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FCCC5-7D85-499F-8D67-0FE120C3E1A7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3810000" cy="838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PARATHYROID GLAND</a:t>
            </a:r>
            <a:endParaRPr lang="en-US" sz="28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0"/>
            <a:ext cx="48767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95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28600"/>
            <a:ext cx="5257800" cy="6169152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b="1" u="sng" dirty="0" smtClean="0">
                <a:solidFill>
                  <a:srgbClr val="FF0000"/>
                </a:solidFill>
              </a:rPr>
              <a:t>Arterial supply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 smtClean="0"/>
              <a:t>They </a:t>
            </a:r>
            <a:r>
              <a:rPr lang="en-US" b="1" dirty="0"/>
              <a:t>are </a:t>
            </a:r>
            <a:r>
              <a:rPr lang="en-US" b="1" dirty="0" smtClean="0"/>
              <a:t>supplied mainly by </a:t>
            </a:r>
            <a:r>
              <a:rPr lang="en-US" b="1" dirty="0"/>
              <a:t>the inferior thyroid </a:t>
            </a:r>
            <a:r>
              <a:rPr lang="en-US" b="1" dirty="0" smtClean="0"/>
              <a:t>artery</a:t>
            </a:r>
          </a:p>
          <a:p>
            <a:pPr marL="457200" indent="-457200">
              <a:buFont typeface="Arial" pitchFamily="34" charset="0"/>
              <a:buChar char="•"/>
            </a:pPr>
            <a:endParaRPr lang="en-US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b="1" u="sng" dirty="0" smtClean="0">
                <a:solidFill>
                  <a:srgbClr val="00B0F0"/>
                </a:solidFill>
              </a:rPr>
              <a:t>Venous Drainage</a:t>
            </a:r>
            <a:endParaRPr lang="en-US" b="1" u="sng" dirty="0">
              <a:solidFill>
                <a:srgbClr val="00B0F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/>
              <a:t>Blood is drained mainly by inferior thyroid </a:t>
            </a:r>
            <a:r>
              <a:rPr lang="en-US" b="1" dirty="0" smtClean="0"/>
              <a:t>vein</a:t>
            </a:r>
          </a:p>
          <a:p>
            <a:pPr marL="457200" indent="-457200">
              <a:buFont typeface="Arial" pitchFamily="34" charset="0"/>
              <a:buChar char="•"/>
            </a:pPr>
            <a:endParaRPr lang="en-US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b="1" u="sng" dirty="0" err="1" smtClean="0">
                <a:solidFill>
                  <a:srgbClr val="00B050"/>
                </a:solidFill>
              </a:rPr>
              <a:t>Lympahatic</a:t>
            </a:r>
            <a:r>
              <a:rPr lang="en-US" b="1" u="sng" dirty="0" smtClean="0">
                <a:solidFill>
                  <a:srgbClr val="00B050"/>
                </a:solidFill>
              </a:rPr>
              <a:t> drainage</a:t>
            </a:r>
            <a:endParaRPr lang="en-US" b="1" u="sng" dirty="0">
              <a:solidFill>
                <a:srgbClr val="00B05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/>
              <a:t>Lymph is </a:t>
            </a:r>
            <a:r>
              <a:rPr lang="en-US" b="1" dirty="0" smtClean="0"/>
              <a:t>drained </a:t>
            </a:r>
            <a:r>
              <a:rPr lang="en-US" b="1" dirty="0"/>
              <a:t>to deep cervical and </a:t>
            </a:r>
            <a:r>
              <a:rPr lang="en-US" b="1" dirty="0" err="1"/>
              <a:t>paratracheal</a:t>
            </a:r>
            <a:r>
              <a:rPr lang="en-US" b="1" dirty="0"/>
              <a:t> lymph </a:t>
            </a:r>
            <a:r>
              <a:rPr lang="en-US" b="1" dirty="0" smtClean="0"/>
              <a:t>nodes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b="1" u="sng" dirty="0" smtClean="0">
                <a:solidFill>
                  <a:schemeClr val="accent1">
                    <a:lumMod val="75000"/>
                  </a:schemeClr>
                </a:solidFill>
              </a:rPr>
              <a:t>Nerve Supply</a:t>
            </a:r>
            <a:endParaRPr lang="en-US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b="1" dirty="0"/>
              <a:t>They are supplied by sympathetic fibers  </a:t>
            </a:r>
            <a:endParaRPr lang="en-GB" b="1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0"/>
            <a:ext cx="4038599" cy="6858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181600" y="4648200"/>
            <a:ext cx="685800" cy="9144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13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Suprarenal Glands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724400" cy="541020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The two suprarenal glands are yellowish retroperitoneal organs that lie on the upper poles of the kidneys , just </a:t>
            </a:r>
            <a:r>
              <a:rPr lang="en-US" b="1" dirty="0" smtClean="0">
                <a:solidFill>
                  <a:srgbClr val="00B050"/>
                </a:solidFill>
              </a:rPr>
              <a:t>above the level of T12 </a:t>
            </a:r>
          </a:p>
          <a:p>
            <a:pPr eaLnBrk="1" hangingPunct="1"/>
            <a:endParaRPr lang="en-US" b="1" dirty="0" smtClean="0">
              <a:solidFill>
                <a:srgbClr val="00B050"/>
              </a:solidFill>
            </a:endParaRPr>
          </a:p>
          <a:p>
            <a:pPr eaLnBrk="1" hangingPunct="1"/>
            <a:r>
              <a:rPr lang="en-US" dirty="0" smtClean="0"/>
              <a:t>They are surrounded by renal fascia (but are separated from the kidneys by the </a:t>
            </a:r>
            <a:r>
              <a:rPr lang="en-US" dirty="0" err="1" smtClean="0"/>
              <a:t>perirenal</a:t>
            </a:r>
            <a:r>
              <a:rPr lang="en-US" dirty="0" smtClean="0"/>
              <a:t> fat).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Each gland has an outer </a:t>
            </a:r>
            <a:r>
              <a:rPr lang="en-US" b="1" dirty="0" smtClean="0">
                <a:solidFill>
                  <a:srgbClr val="00B0F0"/>
                </a:solidFill>
              </a:rPr>
              <a:t>cortex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/>
              <a:t>and an inner </a:t>
            </a:r>
            <a:r>
              <a:rPr lang="en-US" b="1" dirty="0" smtClean="0">
                <a:solidFill>
                  <a:srgbClr val="00B0F0"/>
                </a:solidFill>
              </a:rPr>
              <a:t>medulla</a:t>
            </a:r>
            <a:r>
              <a:rPr lang="en-US" b="1" dirty="0" smtClean="0"/>
              <a:t>.</a:t>
            </a:r>
          </a:p>
          <a:p>
            <a:pPr eaLnBrk="1" hangingPunct="1"/>
            <a:endParaRPr lang="en-US" sz="1600" dirty="0" smtClean="0"/>
          </a:p>
        </p:txBody>
      </p:sp>
      <p:pic>
        <p:nvPicPr>
          <p:cNvPr id="4100" name="Picture 3" descr="C:\Documents and Settings\Dr.Musaed Alfares\Desktop\adrenal%20glands%20close.jpg"/>
          <p:cNvPicPr>
            <a:picLocks noChangeAspect="1" noChangeArrowheads="1"/>
          </p:cNvPicPr>
          <p:nvPr/>
        </p:nvPicPr>
        <p:blipFill>
          <a:blip r:embed="rId2" cstate="print"/>
          <a:srcRect l="17899" r="12500" b="78261"/>
          <a:stretch>
            <a:fillRect/>
          </a:stretch>
        </p:blipFill>
        <p:spPr bwMode="auto">
          <a:xfrm>
            <a:off x="5334000" y="4724400"/>
            <a:ext cx="3333750" cy="1524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101" name="Picture 5" descr="C:\Documents and Settings\Dr.Musaed Alfares\Desktop\Picture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3930"/>
          <a:stretch>
            <a:fillRect/>
          </a:stretch>
        </p:blipFill>
        <p:spPr>
          <a:xfrm>
            <a:off x="5029200" y="1066800"/>
            <a:ext cx="3990975" cy="3505200"/>
          </a:xfr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397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/>
          <p:cNvSpPr txBox="1">
            <a:spLocks/>
          </p:cNvSpPr>
          <p:nvPr/>
        </p:nvSpPr>
        <p:spPr bwMode="auto">
          <a:xfrm>
            <a:off x="152400" y="228600"/>
            <a:ext cx="2667000" cy="5943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Calibri" pitchFamily="34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right gland </a:t>
            </a:r>
            <a:r>
              <a:rPr lang="en-US" sz="2400" dirty="0">
                <a:latin typeface="Calibri" pitchFamily="34" charset="0"/>
              </a:rPr>
              <a:t>is </a:t>
            </a:r>
            <a:r>
              <a:rPr lang="en-US" sz="2400" dirty="0" smtClean="0">
                <a:solidFill>
                  <a:srgbClr val="FF00FF"/>
                </a:solidFill>
                <a:latin typeface="Calibri" pitchFamily="34" charset="0"/>
              </a:rPr>
              <a:t>pyramidal</a:t>
            </a:r>
            <a:r>
              <a:rPr lang="en-US" sz="2400" dirty="0" smtClean="0">
                <a:latin typeface="Calibri" pitchFamily="34" charset="0"/>
              </a:rPr>
              <a:t> in shape and </a:t>
            </a:r>
            <a:r>
              <a:rPr lang="en-US" sz="2400" dirty="0">
                <a:latin typeface="Calibri" pitchFamily="34" charset="0"/>
              </a:rPr>
              <a:t>caps the upper pole of the right kidney.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400" u="sng" dirty="0">
                <a:latin typeface="Calibri" pitchFamily="34" charset="0"/>
              </a:rPr>
              <a:t>Relations: 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•"/>
            </a:pPr>
            <a:r>
              <a:rPr lang="en-US" sz="2400" b="1" u="sng" dirty="0">
                <a:solidFill>
                  <a:srgbClr val="00B050"/>
                </a:solidFill>
                <a:latin typeface="Calibri" pitchFamily="34" charset="0"/>
              </a:rPr>
              <a:t>Anterior</a:t>
            </a:r>
            <a:r>
              <a:rPr lang="en-US" sz="2400" b="1" dirty="0">
                <a:latin typeface="Calibri" pitchFamily="34" charset="0"/>
              </a:rPr>
              <a:t>:</a:t>
            </a:r>
            <a:r>
              <a:rPr lang="en-US" sz="2400" dirty="0">
                <a:latin typeface="Calibri" pitchFamily="34" charset="0"/>
              </a:rPr>
              <a:t> right lobe of the liver and inferior vena cava.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•"/>
            </a:pPr>
            <a:r>
              <a:rPr lang="en-US" sz="2400" b="1" u="sng" dirty="0">
                <a:solidFill>
                  <a:srgbClr val="00B050"/>
                </a:solidFill>
                <a:latin typeface="Calibri" pitchFamily="34" charset="0"/>
              </a:rPr>
              <a:t>Posterior</a:t>
            </a:r>
            <a:r>
              <a:rPr lang="en-US" sz="2400" b="1" dirty="0">
                <a:latin typeface="Calibri" pitchFamily="34" charset="0"/>
              </a:rPr>
              <a:t>: </a:t>
            </a:r>
            <a:r>
              <a:rPr lang="en-US" sz="2400" dirty="0">
                <a:latin typeface="Calibri" pitchFamily="34" charset="0"/>
              </a:rPr>
              <a:t>diaphragm.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400800" y="304800"/>
            <a:ext cx="2590800" cy="58674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70C0"/>
                </a:solidFill>
                <a:latin typeface="+mn-lt"/>
                <a:cs typeface="+mn-cs"/>
              </a:rPr>
              <a:t>The left gland </a:t>
            </a:r>
            <a:r>
              <a:rPr lang="en-US" sz="2400" dirty="0">
                <a:latin typeface="+mn-lt"/>
                <a:cs typeface="+mn-cs"/>
              </a:rPr>
              <a:t>is </a:t>
            </a:r>
            <a:r>
              <a:rPr lang="en-US" sz="2400" dirty="0" err="1">
                <a:solidFill>
                  <a:srgbClr val="FF00FF"/>
                </a:solidFill>
                <a:latin typeface="+mn-lt"/>
                <a:cs typeface="+mn-cs"/>
              </a:rPr>
              <a:t>crescentic</a:t>
            </a:r>
            <a:r>
              <a:rPr lang="en-US" sz="2400" dirty="0">
                <a:solidFill>
                  <a:srgbClr val="FF00FF"/>
                </a:solidFill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in shape and extends along the </a:t>
            </a:r>
            <a:r>
              <a:rPr lang="en-US" sz="2400" b="1" dirty="0">
                <a:latin typeface="+mn-lt"/>
                <a:cs typeface="+mn-cs"/>
              </a:rPr>
              <a:t>medial border </a:t>
            </a:r>
            <a:r>
              <a:rPr lang="en-US" sz="2400" dirty="0">
                <a:latin typeface="+mn-lt"/>
                <a:cs typeface="+mn-cs"/>
              </a:rPr>
              <a:t>of the left kidney from the upper pole to the hilus.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u="sng" dirty="0">
                <a:latin typeface="+mn-lt"/>
                <a:cs typeface="+mn-cs"/>
              </a:rPr>
              <a:t>Relations</a:t>
            </a:r>
            <a:r>
              <a:rPr lang="en-US" sz="2400" dirty="0">
                <a:latin typeface="+mn-lt"/>
                <a:cs typeface="+mn-cs"/>
              </a:rPr>
              <a:t>: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>
                <a:solidFill>
                  <a:srgbClr val="00B050"/>
                </a:solidFill>
                <a:latin typeface="+mn-lt"/>
                <a:cs typeface="+mn-cs"/>
              </a:rPr>
              <a:t>Anterior</a:t>
            </a:r>
            <a:r>
              <a:rPr lang="en-US" sz="2400" b="1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pancreas, lesser sac, and stomach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>
                <a:solidFill>
                  <a:srgbClr val="00B050"/>
                </a:solidFill>
                <a:latin typeface="+mn-lt"/>
                <a:cs typeface="+mn-cs"/>
              </a:rPr>
              <a:t>Posterior</a:t>
            </a:r>
            <a:r>
              <a:rPr lang="en-US" sz="2400" b="1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diaphragm.</a:t>
            </a:r>
          </a:p>
        </p:txBody>
      </p:sp>
      <p:pic>
        <p:nvPicPr>
          <p:cNvPr id="5124" name="Picture 5" descr="C:\Documents and Settings\Dr.Musaed Alfares\Desktop\Picture2.jpg"/>
          <p:cNvPicPr>
            <a:picLocks noChangeAspect="1" noChangeArrowheads="1"/>
          </p:cNvPicPr>
          <p:nvPr/>
        </p:nvPicPr>
        <p:blipFill>
          <a:blip r:embed="rId2" cstate="print"/>
          <a:srcRect t="13930"/>
          <a:stretch>
            <a:fillRect/>
          </a:stretch>
        </p:blipFill>
        <p:spPr bwMode="auto">
          <a:xfrm>
            <a:off x="2743200" y="838200"/>
            <a:ext cx="3733800" cy="53340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855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z="2800" b="1" i="1" dirty="0">
                <a:solidFill>
                  <a:srgbClr val="FF0000"/>
                </a:solidFill>
              </a:rPr>
              <a:t>By the end of the lecture, the student should be able to:</a:t>
            </a:r>
          </a:p>
          <a:p>
            <a:pPr>
              <a:defRPr/>
            </a:pPr>
            <a:r>
              <a:rPr lang="en-US" dirty="0"/>
              <a:t>Describe the shape, position, relations and structure of the </a:t>
            </a:r>
            <a:r>
              <a:rPr lang="en-US" b="1" dirty="0">
                <a:solidFill>
                  <a:srgbClr val="00B0F0"/>
                </a:solidFill>
              </a:rPr>
              <a:t>thyroid gland.</a:t>
            </a:r>
          </a:p>
          <a:p>
            <a:pPr>
              <a:defRPr/>
            </a:pPr>
            <a:r>
              <a:rPr lang="en-US" dirty="0"/>
              <a:t>List the blood supply &amp; lymphatic drainage of the thyroid gland.</a:t>
            </a:r>
          </a:p>
          <a:p>
            <a:pPr>
              <a:defRPr/>
            </a:pPr>
            <a:r>
              <a:rPr lang="en-US" dirty="0"/>
              <a:t>Describe the shape, position, blood supply &amp; lymphatic drainage of </a:t>
            </a:r>
            <a:r>
              <a:rPr lang="en-US" b="1" dirty="0">
                <a:solidFill>
                  <a:srgbClr val="00B0F0"/>
                </a:solidFill>
              </a:rPr>
              <a:t>the parathyroid glands</a:t>
            </a:r>
            <a:r>
              <a:rPr lang="en-US" b="1" dirty="0" smtClean="0">
                <a:solidFill>
                  <a:srgbClr val="00B0F0"/>
                </a:solidFill>
              </a:rPr>
              <a:t>.</a:t>
            </a:r>
          </a:p>
          <a:p>
            <a:pPr>
              <a:defRPr/>
            </a:pPr>
            <a:r>
              <a:rPr lang="en-US" dirty="0"/>
              <a:t>Describe the shape, position, blood supply &amp; lymphatic drainage of </a:t>
            </a:r>
            <a:r>
              <a:rPr lang="en-US" b="1" dirty="0">
                <a:solidFill>
                  <a:srgbClr val="00B0F0"/>
                </a:solidFill>
              </a:rPr>
              <a:t>the </a:t>
            </a:r>
            <a:r>
              <a:rPr lang="en-US" b="1" dirty="0" err="1" smtClean="0">
                <a:solidFill>
                  <a:srgbClr val="00B0F0"/>
                </a:solidFill>
              </a:rPr>
              <a:t>adenal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glands.</a:t>
            </a:r>
          </a:p>
          <a:p>
            <a:pPr>
              <a:defRPr/>
            </a:pPr>
            <a:endParaRPr lang="en-US" b="1" dirty="0">
              <a:solidFill>
                <a:srgbClr val="00B0F0"/>
              </a:solidFill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7575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228600"/>
            <a:ext cx="3657600" cy="66294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u="sng" dirty="0" smtClean="0">
                <a:solidFill>
                  <a:srgbClr val="FF0000"/>
                </a:solidFill>
              </a:rPr>
              <a:t>Arteries</a:t>
            </a:r>
            <a:r>
              <a:rPr lang="en-US" sz="2400" dirty="0" smtClean="0"/>
              <a:t>: </a:t>
            </a:r>
          </a:p>
          <a:p>
            <a:pPr marL="0" indent="0" eaLnBrk="1" hangingPunct="1">
              <a:buNone/>
              <a:defRPr/>
            </a:pPr>
            <a:r>
              <a:rPr lang="en-US" sz="2400" dirty="0" smtClean="0"/>
              <a:t>Each gland receives branches from </a:t>
            </a:r>
            <a:r>
              <a:rPr lang="en-US" sz="2400" b="1" u="sng" dirty="0" smtClean="0">
                <a:solidFill>
                  <a:srgbClr val="92D050"/>
                </a:solidFill>
              </a:rPr>
              <a:t>three</a:t>
            </a:r>
            <a:r>
              <a:rPr lang="en-US" sz="2400" dirty="0" smtClean="0"/>
              <a:t> main arteries: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dirty="0" smtClean="0"/>
              <a:t>1- Superior suprarenal a. from </a:t>
            </a:r>
            <a:r>
              <a:rPr lang="en-US" sz="2400" u="sng" dirty="0" smtClean="0">
                <a:solidFill>
                  <a:srgbClr val="FF0000"/>
                </a:solidFill>
              </a:rPr>
              <a:t>Inferior phrenic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dirty="0" smtClean="0"/>
              <a:t>2- Middle suprarenal art. From the </a:t>
            </a:r>
            <a:r>
              <a:rPr lang="en-US" sz="2400" u="sng" dirty="0" smtClean="0">
                <a:solidFill>
                  <a:srgbClr val="FF0000"/>
                </a:solidFill>
              </a:rPr>
              <a:t>Aorta</a:t>
            </a:r>
          </a:p>
          <a:p>
            <a:pPr lvl="1" eaLnBrk="1" hangingPunct="1">
              <a:buFont typeface="Wingdings" pitchFamily="2" charset="2"/>
              <a:buChar char="Ø"/>
              <a:defRPr/>
            </a:pPr>
            <a:r>
              <a:rPr lang="en-US" sz="2400" dirty="0" smtClean="0"/>
              <a:t>3- Inferior suprarenal art. From </a:t>
            </a:r>
            <a:r>
              <a:rPr lang="en-US" sz="2400" u="sng" dirty="0" smtClean="0">
                <a:solidFill>
                  <a:srgbClr val="FF0000"/>
                </a:solidFill>
              </a:rPr>
              <a:t>Renal artery</a:t>
            </a:r>
            <a:r>
              <a:rPr lang="en-US" sz="2400" dirty="0" smtClean="0"/>
              <a:t>.</a:t>
            </a:r>
          </a:p>
        </p:txBody>
      </p:sp>
      <p:pic>
        <p:nvPicPr>
          <p:cNvPr id="6147" name="Content Placeholder 4" descr="E:\My Pictures\Picture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0"/>
            <a:ext cx="5181600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19324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Content Placeholder 4" descr="E:\My Pictures\Picture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304800"/>
            <a:ext cx="4800600" cy="3513138"/>
          </a:xfr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21673" y="152400"/>
            <a:ext cx="3657600" cy="4495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3200" b="1" u="sng" dirty="0">
                <a:solidFill>
                  <a:srgbClr val="00B0F0"/>
                </a:solidFill>
                <a:latin typeface="+mn-lt"/>
                <a:cs typeface="+mn-cs"/>
              </a:rPr>
              <a:t>Veins</a:t>
            </a:r>
            <a:r>
              <a:rPr lang="en-US" sz="2400" dirty="0">
                <a:latin typeface="+mn-lt"/>
                <a:cs typeface="+mn-cs"/>
              </a:rPr>
              <a:t>: </a:t>
            </a:r>
            <a:endParaRPr lang="en-US" sz="2400" dirty="0" smtClean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dirty="0" smtClean="0">
                <a:latin typeface="+mn-lt"/>
                <a:cs typeface="+mn-cs"/>
              </a:rPr>
              <a:t>A </a:t>
            </a:r>
            <a:r>
              <a:rPr lang="en-US" sz="2400" dirty="0">
                <a:latin typeface="+mn-lt"/>
                <a:cs typeface="+mn-cs"/>
              </a:rPr>
              <a:t>single vein emerges from the hilum of each gland </a:t>
            </a:r>
            <a:endParaRPr lang="en-US" sz="2400" dirty="0" smtClean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The right adrenal vein </a:t>
            </a:r>
            <a:r>
              <a:rPr lang="en-US" sz="2400" dirty="0">
                <a:latin typeface="+mn-lt"/>
                <a:cs typeface="+mn-cs"/>
              </a:rPr>
              <a:t>drains into </a:t>
            </a:r>
            <a:r>
              <a:rPr lang="en-US" sz="2400" dirty="0" smtClean="0">
                <a:latin typeface="+mn-lt"/>
                <a:cs typeface="+mn-cs"/>
              </a:rPr>
              <a:t>the </a:t>
            </a:r>
            <a:r>
              <a:rPr lang="en-US" sz="2400" b="1" dirty="0" smtClean="0">
                <a:latin typeface="+mn-lt"/>
                <a:cs typeface="+mn-cs"/>
              </a:rPr>
              <a:t>Inferior </a:t>
            </a:r>
            <a:r>
              <a:rPr lang="en-US" sz="2400" b="1" dirty="0">
                <a:latin typeface="+mn-lt"/>
                <a:cs typeface="+mn-cs"/>
              </a:rPr>
              <a:t>vena </a:t>
            </a:r>
            <a:r>
              <a:rPr lang="en-US" sz="2400" b="1" dirty="0" smtClean="0">
                <a:latin typeface="+mn-lt"/>
                <a:cs typeface="+mn-cs"/>
              </a:rPr>
              <a:t>cava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The left adrenal vein </a:t>
            </a:r>
            <a:r>
              <a:rPr lang="en-US" sz="2400" b="1" dirty="0" smtClean="0"/>
              <a:t>drains into the </a:t>
            </a:r>
            <a:r>
              <a:rPr lang="en-US" sz="2400" b="1" dirty="0"/>
              <a:t>L</a:t>
            </a:r>
            <a:r>
              <a:rPr lang="en-US" sz="2400" b="1" dirty="0" smtClean="0"/>
              <a:t>t</a:t>
            </a:r>
            <a:r>
              <a:rPr lang="en-US" sz="2400" b="1" dirty="0" smtClean="0">
                <a:latin typeface="+mn-lt"/>
                <a:cs typeface="+mn-cs"/>
              </a:rPr>
              <a:t> Renal </a:t>
            </a:r>
            <a:r>
              <a:rPr lang="en-US" sz="2400" b="1" dirty="0">
                <a:latin typeface="+mn-lt"/>
                <a:cs typeface="+mn-cs"/>
              </a:rPr>
              <a:t>vein </a:t>
            </a:r>
            <a:r>
              <a:rPr lang="en-US" sz="2400" u="sng" dirty="0">
                <a:latin typeface="+mn-lt"/>
                <a:cs typeface="+mn-cs"/>
              </a:rPr>
              <a:t>on the left</a:t>
            </a:r>
            <a:r>
              <a:rPr lang="en-US" sz="2400" b="1" dirty="0">
                <a:latin typeface="+mn-lt"/>
                <a:cs typeface="+mn-cs"/>
              </a:rPr>
              <a:t>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038600" y="3962400"/>
            <a:ext cx="4724400" cy="2743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Nerve Supply</a:t>
            </a:r>
            <a:r>
              <a:rPr lang="en-US" sz="2400" dirty="0">
                <a:latin typeface="+mn-lt"/>
                <a:cs typeface="+mn-cs"/>
              </a:rPr>
              <a:t>: </a:t>
            </a:r>
            <a:r>
              <a:rPr lang="en-US" sz="2400" b="1" dirty="0" err="1">
                <a:latin typeface="+mn-lt"/>
                <a:cs typeface="+mn-cs"/>
              </a:rPr>
              <a:t>Preganglionic</a:t>
            </a:r>
            <a:r>
              <a:rPr lang="en-US" sz="2400" b="1" dirty="0">
                <a:latin typeface="+mn-lt"/>
                <a:cs typeface="+mn-cs"/>
              </a:rPr>
              <a:t> sympathetic fibers</a:t>
            </a:r>
            <a:r>
              <a:rPr lang="en-US" sz="2400" dirty="0">
                <a:latin typeface="+mn-lt"/>
                <a:cs typeface="+mn-cs"/>
              </a:rPr>
              <a:t> derived from the </a:t>
            </a:r>
            <a:r>
              <a:rPr lang="en-US" sz="2400" dirty="0" err="1">
                <a:latin typeface="+mn-lt"/>
                <a:cs typeface="+mn-cs"/>
              </a:rPr>
              <a:t>splanchnic</a:t>
            </a:r>
            <a:r>
              <a:rPr lang="en-US" sz="2400" dirty="0">
                <a:latin typeface="+mn-lt"/>
                <a:cs typeface="+mn-cs"/>
              </a:rPr>
              <a:t> nerves. Most of the nerves end in the medulla of the gland.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ar-SA" sz="3200" dirty="0">
              <a:latin typeface="+mn-lt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28600" y="5257800"/>
            <a:ext cx="3657600" cy="1600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Lymph Drainage</a:t>
            </a:r>
            <a:r>
              <a:rPr lang="en-US" sz="2400" dirty="0">
                <a:latin typeface="+mn-lt"/>
                <a:cs typeface="+mn-cs"/>
              </a:rPr>
              <a:t>: The lymph drains into the </a:t>
            </a:r>
            <a:r>
              <a:rPr lang="en-US" sz="2400" b="1" dirty="0">
                <a:latin typeface="+mn-lt"/>
                <a:cs typeface="+mn-cs"/>
              </a:rPr>
              <a:t>lateral aortic nodes.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ar-SA" sz="3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47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590800"/>
            <a:ext cx="9144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4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Thank </a:t>
            </a:r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You</a:t>
            </a:r>
            <a:endParaRPr lang="en-US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2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235526"/>
            <a:ext cx="2895600" cy="6470073"/>
          </a:xfrm>
          <a:noFill/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3000" b="1" dirty="0">
                <a:solidFill>
                  <a:srgbClr val="FF0000"/>
                </a:solidFill>
              </a:rPr>
              <a:t>D</a:t>
            </a:r>
            <a:r>
              <a:rPr lang="en-US" sz="3000" b="1" dirty="0" smtClean="0">
                <a:solidFill>
                  <a:srgbClr val="FF0000"/>
                </a:solidFill>
              </a:rPr>
              <a:t>eep cervical fascia of the neck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en-US" sz="3000" b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 It is divided into 3 layers: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en-US" sz="2400" dirty="0" smtClean="0"/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dirty="0" smtClean="0">
                <a:solidFill>
                  <a:srgbClr val="EE58DC"/>
                </a:solidFill>
              </a:rPr>
              <a:t>1- Investing layer.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dirty="0" smtClean="0">
                <a:solidFill>
                  <a:srgbClr val="00B0F0"/>
                </a:solidFill>
              </a:rPr>
              <a:t>2- Pretracheal layer.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3- Prevertebral layer</a:t>
            </a:r>
            <a:r>
              <a:rPr lang="en-US" sz="2400" dirty="0" smtClean="0">
                <a:solidFill>
                  <a:srgbClr val="00B050"/>
                </a:solidFill>
              </a:rPr>
              <a:t>.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152400"/>
            <a:ext cx="5715000" cy="6248400"/>
          </a:xfrm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5029200" y="228600"/>
            <a:ext cx="99060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352800" y="3352800"/>
            <a:ext cx="533400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05200" y="5410200"/>
            <a:ext cx="838200" cy="533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771410-D945-4156-A557-5EA6452EF9CC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2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89916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8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2743200" cy="6248400"/>
          </a:xfrm>
          <a:ln w="38100">
            <a:noFill/>
            <a:miter lim="800000"/>
            <a:headEnd/>
            <a:tailEnd/>
          </a:ln>
        </p:spPr>
        <p:txBody>
          <a:bodyPr>
            <a:normAutofit fontScale="92500"/>
          </a:bodyPr>
          <a:lstStyle/>
          <a:p>
            <a:pPr eaLnBrk="1" hangingPunct="1"/>
            <a:r>
              <a:rPr lang="en-US" sz="2400" dirty="0" smtClean="0"/>
              <a:t>Consists of right &amp; left </a:t>
            </a:r>
            <a:r>
              <a:rPr lang="en-US" sz="2400" b="1" dirty="0" smtClean="0">
                <a:solidFill>
                  <a:srgbClr val="FF0000"/>
                </a:solidFill>
              </a:rPr>
              <a:t>lobes.</a:t>
            </a:r>
          </a:p>
          <a:p>
            <a:pPr eaLnBrk="1" hangingPunct="1"/>
            <a:r>
              <a:rPr lang="en-US" sz="2400" dirty="0" smtClean="0"/>
              <a:t>The </a:t>
            </a:r>
            <a:r>
              <a:rPr lang="en-US" sz="2400" b="1" dirty="0" smtClean="0"/>
              <a:t>2 lobes </a:t>
            </a:r>
            <a:r>
              <a:rPr lang="en-US" sz="2400" dirty="0" smtClean="0"/>
              <a:t>are connected to each other by a narrow </a:t>
            </a:r>
            <a:r>
              <a:rPr lang="en-US" sz="2400" b="1" dirty="0" smtClean="0">
                <a:solidFill>
                  <a:srgbClr val="FF0000"/>
                </a:solidFill>
              </a:rPr>
              <a:t>isthmus, </a:t>
            </a:r>
            <a:r>
              <a:rPr lang="en-US" sz="2400" b="1" dirty="0" smtClean="0">
                <a:solidFill>
                  <a:srgbClr val="00B0F0"/>
                </a:solidFill>
              </a:rPr>
              <a:t>which </a:t>
            </a:r>
            <a:r>
              <a:rPr lang="en-US" sz="2400" dirty="0" smtClean="0"/>
              <a:t>overlies the </a:t>
            </a:r>
            <a:r>
              <a:rPr lang="en-US" sz="2400" b="1" dirty="0" smtClean="0">
                <a:solidFill>
                  <a:srgbClr val="00B050"/>
                </a:solidFill>
              </a:rPr>
              <a:t>2</a:t>
            </a:r>
            <a:r>
              <a:rPr lang="en-US" sz="2400" b="1" baseline="30000" dirty="0" smtClean="0">
                <a:solidFill>
                  <a:srgbClr val="00B050"/>
                </a:solidFill>
              </a:rPr>
              <a:t>nd</a:t>
            </a:r>
            <a:r>
              <a:rPr lang="en-US" sz="2400" b="1" dirty="0" smtClean="0">
                <a:solidFill>
                  <a:srgbClr val="00B050"/>
                </a:solidFill>
              </a:rPr>
              <a:t> 3</a:t>
            </a:r>
            <a:r>
              <a:rPr lang="en-US" sz="2400" b="1" baseline="30000" dirty="0" smtClean="0">
                <a:solidFill>
                  <a:srgbClr val="00B050"/>
                </a:solidFill>
              </a:rPr>
              <a:t>rd</a:t>
            </a:r>
            <a:r>
              <a:rPr lang="en-US" sz="2400" b="1" dirty="0" smtClean="0">
                <a:solidFill>
                  <a:srgbClr val="00B050"/>
                </a:solidFill>
              </a:rPr>
              <a:t> &amp; 4</a:t>
            </a:r>
            <a:r>
              <a:rPr lang="en-US" sz="2400" b="1" baseline="30000" dirty="0" smtClean="0">
                <a:solidFill>
                  <a:srgbClr val="00B050"/>
                </a:solidFill>
              </a:rPr>
              <a:t>th</a:t>
            </a:r>
            <a:r>
              <a:rPr lang="en-US" sz="2400" b="1" dirty="0" smtClean="0">
                <a:solidFill>
                  <a:srgbClr val="00B050"/>
                </a:solidFill>
              </a:rPr>
              <a:t> tracheal rings.</a:t>
            </a:r>
            <a:endParaRPr lang="en-US" sz="2400" dirty="0" smtClean="0">
              <a:solidFill>
                <a:srgbClr val="00B050"/>
              </a:solidFill>
            </a:endParaRPr>
          </a:p>
          <a:p>
            <a:pPr eaLnBrk="1" hangingPunct="1"/>
            <a:r>
              <a:rPr lang="en-US" sz="2400" dirty="0" smtClean="0"/>
              <a:t>It is surrounded by a sheath derived from the </a:t>
            </a:r>
            <a:r>
              <a:rPr lang="en-US" sz="2600" b="1" i="1" u="sng" dirty="0" err="1" smtClean="0"/>
              <a:t>pretracheal</a:t>
            </a:r>
            <a:r>
              <a:rPr lang="en-US" sz="2600" b="1" i="1" u="sng" dirty="0" smtClean="0"/>
              <a:t>  layer of cervical fascia</a:t>
            </a:r>
            <a:r>
              <a:rPr lang="en-US" sz="2400" b="1" dirty="0" smtClean="0"/>
              <a:t>.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67200" y="228600"/>
            <a:ext cx="3352800" cy="584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 b="1" dirty="0"/>
              <a:t>Thyroid gland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505B48-AC66-4804-B7A9-31B295C29818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4341" name="Picture 2" descr="http://fitsweb.uchc.edu/student/selectives/Luzietti/images/thyroid/thyroid_g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3" t="18549" r="16882" b="15106"/>
          <a:stretch>
            <a:fillRect/>
          </a:stretch>
        </p:blipFill>
        <p:spPr bwMode="auto">
          <a:xfrm>
            <a:off x="2971800" y="838200"/>
            <a:ext cx="5867400" cy="563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00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0677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05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thyroid 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534400" cy="6153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04800" y="533400"/>
            <a:ext cx="2971800" cy="22463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/>
              <a:t>Each lobe is pear shaped, with </a:t>
            </a:r>
            <a:r>
              <a:rPr lang="en-US" sz="2000" dirty="0">
                <a:solidFill>
                  <a:srgbClr val="FF0000"/>
                </a:solidFill>
              </a:rPr>
              <a:t>its apex </a:t>
            </a:r>
            <a:r>
              <a:rPr lang="en-US" sz="2000" dirty="0"/>
              <a:t>directed upward as for as the </a:t>
            </a:r>
            <a:r>
              <a:rPr lang="en-US" sz="2000" dirty="0">
                <a:solidFill>
                  <a:srgbClr val="0070C0"/>
                </a:solidFill>
              </a:rPr>
              <a:t>oblique line of the thyroid cartilage </a:t>
            </a:r>
            <a:r>
              <a:rPr lang="en-US" sz="2000" dirty="0">
                <a:solidFill>
                  <a:srgbClr val="FF0000"/>
                </a:solidFill>
              </a:rPr>
              <a:t>its base </a:t>
            </a:r>
            <a:r>
              <a:rPr lang="en-US" sz="2000" dirty="0"/>
              <a:t>lies at the </a:t>
            </a:r>
            <a:r>
              <a:rPr lang="en-US" sz="2000" dirty="0">
                <a:solidFill>
                  <a:srgbClr val="0070C0"/>
                </a:solidFill>
              </a:rPr>
              <a:t>4th or 5</a:t>
            </a:r>
            <a:r>
              <a:rPr lang="en-US" sz="2000" baseline="30000" dirty="0">
                <a:solidFill>
                  <a:srgbClr val="0070C0"/>
                </a:solidFill>
              </a:rPr>
              <a:t>th</a:t>
            </a:r>
            <a:r>
              <a:rPr lang="en-US" sz="2000" dirty="0">
                <a:solidFill>
                  <a:srgbClr val="0070C0"/>
                </a:solidFill>
              </a:rPr>
              <a:t> tracheal ring. 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6934200" y="4495800"/>
            <a:ext cx="1905000" cy="1938338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FF0000"/>
                </a:solidFill>
              </a:rPr>
              <a:t>The isthmus </a:t>
            </a:r>
            <a:r>
              <a:rPr lang="en-US" sz="2000" dirty="0"/>
              <a:t>extends across the midline in front of the </a:t>
            </a:r>
            <a:r>
              <a:rPr lang="en-US" sz="2000" dirty="0">
                <a:solidFill>
                  <a:srgbClr val="0070C0"/>
                </a:solidFill>
              </a:rPr>
              <a:t>2</a:t>
            </a:r>
            <a:r>
              <a:rPr lang="en-US" sz="2000" baseline="30000" dirty="0">
                <a:solidFill>
                  <a:srgbClr val="0070C0"/>
                </a:solidFill>
              </a:rPr>
              <a:t>nd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0070C0"/>
                </a:solidFill>
              </a:rPr>
              <a:t>3</a:t>
            </a:r>
            <a:r>
              <a:rPr lang="en-US" sz="2000" baseline="30000" dirty="0">
                <a:solidFill>
                  <a:srgbClr val="0070C0"/>
                </a:solidFill>
              </a:rPr>
              <a:t>rd</a:t>
            </a:r>
            <a:r>
              <a:rPr lang="en-US" sz="2000" dirty="0">
                <a:solidFill>
                  <a:srgbClr val="0070C0"/>
                </a:solidFill>
              </a:rPr>
              <a:t> &amp; 4</a:t>
            </a:r>
            <a:r>
              <a:rPr lang="en-US" sz="2000" baseline="30000" dirty="0">
                <a:solidFill>
                  <a:srgbClr val="0070C0"/>
                </a:solidFill>
              </a:rPr>
              <a:t>th</a:t>
            </a:r>
            <a:r>
              <a:rPr lang="en-US" sz="2000" dirty="0">
                <a:solidFill>
                  <a:srgbClr val="0070C0"/>
                </a:solidFill>
              </a:rPr>
              <a:t> tracheal rings. </a:t>
            </a: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477000" y="114300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>
                <a:solidFill>
                  <a:srgbClr val="FF0000"/>
                </a:solidFill>
              </a:rPr>
              <a:t>Anterior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1219200" y="4876800"/>
            <a:ext cx="176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</a:rPr>
              <a:t>Posterior</a:t>
            </a:r>
          </a:p>
        </p:txBody>
      </p:sp>
      <p:cxnSp>
        <p:nvCxnSpPr>
          <p:cNvPr id="8" name="Straight Arrow Connector 7"/>
          <p:cNvCxnSpPr>
            <a:stCxn id="16390" idx="3"/>
          </p:cNvCxnSpPr>
          <p:nvPr/>
        </p:nvCxnSpPr>
        <p:spPr>
          <a:xfrm flipV="1">
            <a:off x="2981325" y="5029200"/>
            <a:ext cx="447675" cy="1095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4953000" y="1371600"/>
            <a:ext cx="17526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00EC45-49BD-42E8-A158-0C3E0B2EE581}" type="slidenum">
              <a:rPr lang="ar-SA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9" r="4411" b="7317"/>
          <a:stretch>
            <a:fillRect/>
          </a:stretch>
        </p:blipFill>
        <p:spPr bwMode="auto">
          <a:xfrm>
            <a:off x="2971800" y="381000"/>
            <a:ext cx="6019800" cy="6248400"/>
          </a:xfrm>
          <a:prstGeom prst="rect">
            <a:avLst/>
          </a:prstGeom>
          <a:noFill/>
          <a:ln w="38100">
            <a:solidFill>
              <a:sysClr val="windowText" lastClr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914400"/>
            <a:ext cx="2819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dirty="0"/>
              <a:t>Inside the </a:t>
            </a:r>
            <a:r>
              <a:rPr lang="en-US" sz="2800" dirty="0" err="1"/>
              <a:t>pretracheal</a:t>
            </a:r>
            <a:r>
              <a:rPr lang="en-US" sz="2800" dirty="0"/>
              <a:t> facial capsule, there is another capsule. </a:t>
            </a:r>
          </a:p>
          <a:p>
            <a:pPr>
              <a:defRPr/>
            </a:pPr>
            <a:r>
              <a:rPr lang="en-US" sz="2800" dirty="0"/>
              <a:t>So, it s surrounded by </a:t>
            </a:r>
            <a:r>
              <a:rPr lang="en-US" sz="2800" dirty="0">
                <a:solidFill>
                  <a:srgbClr val="FF0000"/>
                </a:solidFill>
              </a:rPr>
              <a:t>2 membranes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591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3200400" cy="6477000"/>
          </a:xfrm>
          <a:noFill/>
          <a:ln w="28575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small pyramidal </a:t>
            </a:r>
            <a:r>
              <a:rPr lang="en-US" sz="2400" b="1" u="sng" dirty="0" smtClean="0">
                <a:solidFill>
                  <a:srgbClr val="0070C0"/>
                </a:solidFill>
              </a:rPr>
              <a:t>lobe </a:t>
            </a:r>
            <a:r>
              <a:rPr lang="en-US" sz="2400" dirty="0" smtClean="0">
                <a:solidFill>
                  <a:schemeClr val="tx1"/>
                </a:solidFill>
              </a:rPr>
              <a:t>is often present which projects from the </a:t>
            </a:r>
            <a:r>
              <a:rPr lang="en-US" sz="2400" b="1" dirty="0" smtClean="0">
                <a:solidFill>
                  <a:srgbClr val="FF0000"/>
                </a:solidFill>
              </a:rPr>
              <a:t>upper border of the isthmus </a:t>
            </a:r>
            <a:r>
              <a:rPr lang="en-US" sz="2400" dirty="0" smtClean="0">
                <a:solidFill>
                  <a:schemeClr val="tx1"/>
                </a:solidFill>
              </a:rPr>
              <a:t>usually to left of middle line.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i="1" u="sng" dirty="0" smtClean="0">
                <a:solidFill>
                  <a:srgbClr val="0070C0"/>
                </a:solidFill>
              </a:rPr>
              <a:t>Pyramidal lobe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is connected to</a:t>
            </a:r>
            <a:r>
              <a:rPr lang="en-US" sz="2400" u="sng" dirty="0" smtClean="0">
                <a:solidFill>
                  <a:schemeClr val="tx1"/>
                </a:solidFill>
              </a:rPr>
              <a:t>  hyoid bone </a:t>
            </a:r>
            <a:r>
              <a:rPr lang="en-US" sz="2400" dirty="0" smtClean="0">
                <a:solidFill>
                  <a:schemeClr val="tx1"/>
                </a:solidFill>
              </a:rPr>
              <a:t>by a fibrous  or muscular band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called</a:t>
            </a:r>
            <a:r>
              <a:rPr lang="en-US" sz="2400" dirty="0" smtClean="0"/>
              <a:t>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levator glandulae thyroideae.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b="1" i="1" dirty="0" smtClean="0"/>
              <a:t>This represents the </a:t>
            </a:r>
            <a:r>
              <a:rPr lang="en-US" sz="2400" b="1" i="1" dirty="0" smtClean="0">
                <a:solidFill>
                  <a:srgbClr val="00B050"/>
                </a:solidFill>
              </a:rPr>
              <a:t>fibrosed &amp; obliterated  thyroglossal duct.</a:t>
            </a:r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" b="4054"/>
          <a:stretch>
            <a:fillRect/>
          </a:stretch>
        </p:blipFill>
        <p:spPr>
          <a:xfrm>
            <a:off x="3429000" y="838200"/>
            <a:ext cx="5562600" cy="5715000"/>
          </a:xfrm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505200" y="2133600"/>
            <a:ext cx="1219200" cy="1219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1" dirty="0">
                <a:solidFill>
                  <a:schemeClr val="tx1"/>
                </a:solidFill>
              </a:rPr>
              <a:t>Levator glandulae thyroideae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F51947-7535-406E-BFD2-C2A71D890A31}" type="slidenum">
              <a:rPr lang="ar-SA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331</TotalTime>
  <Words>841</Words>
  <Application>Microsoft Office PowerPoint</Application>
  <PresentationFormat>On-screen Show (4:3)</PresentationFormat>
  <Paragraphs>131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Oriel</vt:lpstr>
      <vt:lpstr>Thyroid, Parathyroid and Suprarenal Glands</vt:lpstr>
      <vt:lpstr>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PARATHYROID GLAND</vt:lpstr>
      <vt:lpstr>PowerPoint Presentation</vt:lpstr>
      <vt:lpstr>Suprarenal Glands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Thyroid, Parathyroid and Suprarenal Glands</dc:title>
  <dc:creator>Rania Gabr</dc:creator>
  <cp:lastModifiedBy>Rania Jabr</cp:lastModifiedBy>
  <cp:revision>29</cp:revision>
  <dcterms:created xsi:type="dcterms:W3CDTF">2012-09-14T13:04:20Z</dcterms:created>
  <dcterms:modified xsi:type="dcterms:W3CDTF">2015-11-08T23:34:02Z</dcterms:modified>
</cp:coreProperties>
</file>